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673-8105-4B59-9E9B-AEB014987B38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0598-C633-465E-A552-798147D19B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673-8105-4B59-9E9B-AEB014987B38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0598-C633-465E-A552-798147D19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673-8105-4B59-9E9B-AEB014987B38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0598-C633-465E-A552-798147D19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673-8105-4B59-9E9B-AEB014987B38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0598-C633-465E-A552-798147D19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673-8105-4B59-9E9B-AEB014987B38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5C0598-C633-465E-A552-798147D19B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673-8105-4B59-9E9B-AEB014987B38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0598-C633-465E-A552-798147D19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673-8105-4B59-9E9B-AEB014987B38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0598-C633-465E-A552-798147D19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673-8105-4B59-9E9B-AEB014987B38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0598-C633-465E-A552-798147D19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673-8105-4B59-9E9B-AEB014987B38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0598-C633-465E-A552-798147D19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673-8105-4B59-9E9B-AEB014987B38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0598-C633-465E-A552-798147D19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673-8105-4B59-9E9B-AEB014987B38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0598-C633-465E-A552-798147D19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4EB673-8105-4B59-9E9B-AEB014987B38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5C0598-C633-465E-A552-798147D19B9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13.xml"/><Relationship Id="rId3" Type="http://schemas.openxmlformats.org/officeDocument/2006/relationships/slide" Target="slide3.xml"/><Relationship Id="rId21" Type="http://schemas.openxmlformats.org/officeDocument/2006/relationships/slide" Target="slide14.xml"/><Relationship Id="rId7" Type="http://schemas.openxmlformats.org/officeDocument/2006/relationships/slide" Target="slide10.xml"/><Relationship Id="rId12" Type="http://schemas.openxmlformats.org/officeDocument/2006/relationships/slide" Target="slide26.xml"/><Relationship Id="rId17" Type="http://schemas.openxmlformats.org/officeDocument/2006/relationships/slide" Target="slide20.xml"/><Relationship Id="rId25" Type="http://schemas.openxmlformats.org/officeDocument/2006/relationships/slide" Target="slide23.xml"/><Relationship Id="rId2" Type="http://schemas.openxmlformats.org/officeDocument/2006/relationships/image" Target="../media/image3.png"/><Relationship Id="rId16" Type="http://schemas.openxmlformats.org/officeDocument/2006/relationships/slide" Target="slide9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slide" Target="slide5.xml"/><Relationship Id="rId24" Type="http://schemas.openxmlformats.org/officeDocument/2006/relationships/slide" Target="slide22.xml"/><Relationship Id="rId5" Type="http://schemas.openxmlformats.org/officeDocument/2006/relationships/slide" Target="slide24.xml"/><Relationship Id="rId15" Type="http://schemas.openxmlformats.org/officeDocument/2006/relationships/slide" Target="slide18.xml"/><Relationship Id="rId23" Type="http://schemas.openxmlformats.org/officeDocument/2006/relationships/slide" Target="slide17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4" Type="http://schemas.openxmlformats.org/officeDocument/2006/relationships/slide" Target="slide19.xml"/><Relationship Id="rId9" Type="http://schemas.openxmlformats.org/officeDocument/2006/relationships/slide" Target="slide6.xml"/><Relationship Id="rId14" Type="http://schemas.openxmlformats.org/officeDocument/2006/relationships/slide" Target="slide21.xml"/><Relationship Id="rId22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drillings.ru/armatura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urenie-pro.ru/uploads/posts/2012-05/1338228809_krukoblok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MWUZYpz50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4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Талевый блок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70916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Талевый блок</a:t>
            </a:r>
            <a:r>
              <a:rPr lang="ru-RU" dirty="0"/>
              <a:t> представляет собой сварной корпус (щеки). В щеках неподвижно закреплена ось, на которой, как и в кронблоке, установлены на роликовых подшипниках четыре канатных ролика.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Если кронблок имеет пять, а талевый блок четыре канатных ролика, буровая установка позволяет производить оснастку талевой системы 4×5 (возможны и другие схемы оснастки). Это значит, что талевый канат, один конец которого укреплен на барабане лебедки, а другой (мертвый) укреплен под полом буровой, будет проходить через четыре ролика талевого блока и пять роликов кронблока.</a:t>
            </a:r>
          </a:p>
          <a:p>
            <a:r>
              <a:rPr lang="ru-RU" dirty="0"/>
              <a:t>Следовательно, вес поднимаемого полиспастной системой груза распределяется на восемь струн каната. При этом получается выигрыш в силе в 8 раз, но проигрыш в 8 раз в скорости подъема груза.</a:t>
            </a:r>
          </a:p>
          <a:p>
            <a:endParaRPr lang="ru-RU" dirty="0"/>
          </a:p>
        </p:txBody>
      </p:sp>
      <p:pic>
        <p:nvPicPr>
          <p:cNvPr id="4" name="Рисунок 3" descr="http://burenie-pro.ru/uploads/posts/2012-05/1338230293_prod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09995" y="1007646"/>
            <a:ext cx="2429510" cy="32397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012160" y="5949280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3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Талевые канаты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5201700" cy="470916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Талевые канаты</a:t>
            </a:r>
            <a:r>
              <a:rPr lang="ru-RU" dirty="0"/>
              <a:t> состоят из шести прядей проволок из высококачественной стали диаметром 1,0–2,4 мм и металлического или пенькового сердечника, пропитанного смазкой. Проволочки свиты в пряди по спиралям. Если направление прядей в канате совпадает с направлением проволочек в пряди, </a:t>
            </a:r>
            <a:r>
              <a:rPr lang="ru-RU" dirty="0" err="1"/>
              <a:t>свивка</a:t>
            </a:r>
            <a:r>
              <a:rPr lang="ru-RU" dirty="0"/>
              <a:t> каната называется прямой. В канатах крестовой </a:t>
            </a:r>
            <a:r>
              <a:rPr lang="ru-RU" dirty="0" err="1"/>
              <a:t>свивки</a:t>
            </a:r>
            <a:r>
              <a:rPr lang="ru-RU" dirty="0"/>
              <a:t> эти направления перекрещиваются. В бурении обычно применяют канаты крестовой </a:t>
            </a:r>
            <a:r>
              <a:rPr lang="ru-RU" dirty="0" err="1"/>
              <a:t>свивки</a:t>
            </a:r>
            <a:r>
              <a:rPr lang="ru-RU" dirty="0"/>
              <a:t>. Диаметры канатов в зависимости от грузоподъемности установки выбирают в пределах 25–38 мм (разрывное усилие соответственно 40000–50000 кгс). При этом запас прочности должен быть в пределах 2,7–4,0.</a:t>
            </a:r>
          </a:p>
          <a:p>
            <a:endParaRPr lang="ru-RU" dirty="0"/>
          </a:p>
        </p:txBody>
      </p:sp>
      <p:pic>
        <p:nvPicPr>
          <p:cNvPr id="4" name="Рисунок 3" descr="http://burenie-pro.ru/uploads/posts/2012-05/1338228906_44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41368" y="1158266"/>
            <a:ext cx="1817370" cy="27317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012160" y="5949280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3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56" y="260648"/>
            <a:ext cx="8229600" cy="1143000"/>
          </a:xfrm>
        </p:spPr>
        <p:txBody>
          <a:bodyPr/>
          <a:lstStyle/>
          <a:p>
            <a:r>
              <a:rPr lang="ru-RU" dirty="0" smtClean="0"/>
              <a:t>Буровая </a:t>
            </a:r>
            <a:r>
              <a:rPr lang="ru-RU" dirty="0"/>
              <a:t>лебедка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9240" y="1692036"/>
            <a:ext cx="3754760" cy="470916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Буровая лебедка</a:t>
            </a:r>
            <a:r>
              <a:rPr lang="ru-RU" dirty="0"/>
              <a:t> предназначена для подъема и спуска бурильной колонны в скважину, удержания ее на весу или медленного опускания (подачи) в процессе бурения, свинчивания и </a:t>
            </a:r>
            <a:r>
              <a:rPr lang="ru-RU" dirty="0" err="1"/>
              <a:t>развинчивания</a:t>
            </a:r>
            <a:r>
              <a:rPr lang="ru-RU" dirty="0"/>
              <a:t> труб, спуска обсадных колонн и других вспомогательных работ. Лебедка имеет четыре скорости подъема, состоит из рамы, коробки передач и трех валов. Барабан лебедки имеет тормоз с пневматическим и ручным управлением.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http://burenie-pro.ru/uploads/posts/2012-05/1338228391_108557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476750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012160" y="5949280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err="1"/>
              <a:t>Штропы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196752"/>
            <a:ext cx="5122912" cy="55446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Штропы</a:t>
            </a:r>
            <a:r>
              <a:rPr lang="ru-RU" dirty="0"/>
              <a:t> являются промежуточным звеном между крюком и элеватором, на котором подвешивается колонна бурильных или обсадных труб. По конструкции </a:t>
            </a:r>
            <a:r>
              <a:rPr lang="ru-RU" dirty="0" err="1"/>
              <a:t>штропы</a:t>
            </a:r>
            <a:r>
              <a:rPr lang="ru-RU" dirty="0"/>
              <a:t> бывают двух типов: одно- и </a:t>
            </a:r>
            <a:r>
              <a:rPr lang="ru-RU" dirty="0" err="1"/>
              <a:t>двухветвевые</a:t>
            </a:r>
            <a:r>
              <a:rPr lang="ru-RU" dirty="0"/>
              <a:t>. </a:t>
            </a:r>
            <a:r>
              <a:rPr lang="ru-RU" dirty="0" err="1"/>
              <a:t>Штропы</a:t>
            </a:r>
            <a:r>
              <a:rPr lang="ru-RU" dirty="0"/>
              <a:t> изготавливают </a:t>
            </a:r>
            <a:r>
              <a:rPr lang="ru-RU" dirty="0" err="1"/>
              <a:t>цельнокатанными</a:t>
            </a:r>
            <a:r>
              <a:rPr lang="ru-RU" dirty="0"/>
              <a:t>, </a:t>
            </a:r>
            <a:r>
              <a:rPr lang="ru-RU" dirty="0" err="1"/>
              <a:t>цельнокованными</a:t>
            </a:r>
            <a:r>
              <a:rPr lang="ru-RU" dirty="0"/>
              <a:t>, а иногда сварными, нормальной и укороченной длины.</a:t>
            </a:r>
          </a:p>
          <a:p>
            <a:endParaRPr lang="ru-RU" dirty="0"/>
          </a:p>
        </p:txBody>
      </p:sp>
      <p:pic>
        <p:nvPicPr>
          <p:cNvPr id="5" name="Рисунок 4" descr="http://burenie-pro.ru/uploads/posts/2012-05/1338229179_1216470296foto1_b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2543175" cy="19069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706463" y="5946398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2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Емкости буровые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Емкости буровые</a:t>
            </a:r>
            <a:r>
              <a:rPr lang="ru-RU" dirty="0"/>
              <a:t> предназначены для выполнения работ при текущем и капитальном ремонте нефтяных и газовых скважин.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55" y="3140968"/>
            <a:ext cx="4580890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012160" y="5949280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048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Буровые насосы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709160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Буровые насосы</a:t>
            </a:r>
            <a:r>
              <a:rPr lang="ru-RU" dirty="0"/>
              <a:t> предназначены для подачи под давлением промывочной жидкости в скважину.</a:t>
            </a:r>
          </a:p>
          <a:p>
            <a:r>
              <a:rPr lang="ru-RU" dirty="0"/>
              <a:t>Обвязка буровых насосов и оборудование напорной линии. От буровых насосов промывочная жидкость по нагнетательной линии (</a:t>
            </a:r>
            <a:r>
              <a:rPr lang="ru-RU" dirty="0" err="1"/>
              <a:t>манифольду</a:t>
            </a:r>
            <a:r>
              <a:rPr lang="ru-RU" dirty="0"/>
              <a:t>) подается в гибкий резиновый буровой шланг и далее в вертлюг. В состав нагнетательной линии входят: компенсаторы, нагнетательный трубопровод, стояк и задвижки.</a:t>
            </a:r>
          </a:p>
          <a:p>
            <a:r>
              <a:rPr lang="ru-RU" dirty="0"/>
              <a:t>Буровые насосы для глубокого бурения должны обладать большой производительностью и развивать высокое давление. Эти требования приобретают особую важность при турбинном бурении, где насосы, помимо промывки скважины, обеспечивают еще и привод забойного двигателя.</a:t>
            </a:r>
          </a:p>
          <a:p>
            <a:r>
              <a:rPr lang="ru-RU" dirty="0"/>
              <a:t>В глубоком бурении широкое распространение получили поршневые двухцилиндровые насосы двойного действия, обеспечивающие заданную производительность независимо от изменения гидравлических сопротивлений. Для изменения производительности насосов используют сменные цилиндровые втулки и поршни различных диаметров. В связи со значительной неравномерностью подачи жидкости и сильными колебаниями давления, характерными для поршневых насосов, в бурении используют воздушные компенсаторы давления, которые устанавливаются на нагнетательной и всасывающей линиях обвязки насосов.</a:t>
            </a:r>
          </a:p>
          <a:p>
            <a:r>
              <a:rPr lang="ru-RU" dirty="0"/>
              <a:t>От стояка промывочная жидкость подается в вертлюг с помощью гибкого бурового шланга.</a:t>
            </a:r>
          </a:p>
          <a:p>
            <a:endParaRPr lang="ru-RU" dirty="0"/>
          </a:p>
        </p:txBody>
      </p:sp>
      <p:pic>
        <p:nvPicPr>
          <p:cNvPr id="4" name="Рисунок 3" descr="http://burenie-pro.ru/uploads/posts/2012-05/1338229284_1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2858"/>
            <a:ext cx="3024336" cy="25694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012160" y="5949280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Буровой шланг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4114800" cy="47525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Буровой шланг</a:t>
            </a:r>
            <a:r>
              <a:rPr lang="ru-RU" dirty="0"/>
              <a:t> состоит из внутреннего рукава из </a:t>
            </a:r>
            <a:r>
              <a:rPr lang="ru-RU" dirty="0" err="1"/>
              <a:t>нефтестойкой</a:t>
            </a:r>
            <a:r>
              <a:rPr lang="ru-RU" dirty="0"/>
              <a:t> резины, оплетенного несколькими слоями прочной прорезиненной ткани, которые чередуются со стальными лентами, намотанными сплошными перекрывающимися слоями под углом 55°. Шланги имеют встроенные металлические штуцеры для соединения с вертлюгом и стояком. Внутренний диаметр шлангов изменяется от 40 до 100 мм. Шланги рассчитаны на давление 150—300 кгс/см2.</a:t>
            </a:r>
          </a:p>
        </p:txBody>
      </p:sp>
      <p:pic>
        <p:nvPicPr>
          <p:cNvPr id="4" name="Рисунок 3" descr="http://burenie-pro.ru/uploads/posts/2012-05/1338229506_1320236733_271942597_2-1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4"/>
            <a:ext cx="3914775" cy="26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012160" y="5949280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Оборудование </a:t>
            </a:r>
            <a:r>
              <a:rPr lang="ru-RU" dirty="0">
                <a:effectLst/>
              </a:rPr>
              <a:t>для приготовления бурового раствора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5417592" cy="4708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012160" y="5949280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8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Оборудования для очистки бурового раствора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</a:p>
          <a:p>
            <a:r>
              <a:rPr lang="ru-RU" dirty="0"/>
              <a:t> 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 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0320"/>
            <a:ext cx="5832648" cy="35649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012160" y="5949280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1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Станция ГТИ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4762872" cy="475256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Назначение:</a:t>
            </a:r>
            <a:r>
              <a:rPr lang="ru-RU" dirty="0"/>
              <a:t> Автоматизированный сбор геолого-геохимической и технологической информации в процессе бурения. Контроль параметров бурения. Оценка ситуации и предотвращение аварий и осложнений. Выделение коллекторов и оценка характера насыщения. Документирование процесса бурения, передача данных с буровой.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4824"/>
            <a:ext cx="3512540" cy="3239517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012160" y="5949280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0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75856" y="3429000"/>
            <a:ext cx="14401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9" y="0"/>
            <a:ext cx="9144000" cy="685799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923928" y="1124744"/>
            <a:ext cx="432048" cy="5760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4644008" y="1412776"/>
            <a:ext cx="360040" cy="5760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16</a:t>
            </a:r>
            <a:endParaRPr lang="ru-RU" sz="1200" dirty="0"/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5460535" y="764704"/>
            <a:ext cx="144016" cy="3600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5466824" y="2212176"/>
            <a:ext cx="335274" cy="59253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22</a:t>
            </a:r>
            <a:endParaRPr lang="ru-RU" sz="1050" b="1" dirty="0"/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3491880" y="3537012"/>
            <a:ext cx="144016" cy="1080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8" action="ppaction://hlinksldjump"/>
          </p:cNvPr>
          <p:cNvSpPr/>
          <p:nvPr/>
        </p:nvSpPr>
        <p:spPr>
          <a:xfrm>
            <a:off x="3635896" y="3537012"/>
            <a:ext cx="144016" cy="1080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9" action="ppaction://hlinksldjump"/>
          </p:cNvPr>
          <p:cNvSpPr/>
          <p:nvPr/>
        </p:nvSpPr>
        <p:spPr>
          <a:xfrm>
            <a:off x="3319054" y="878066"/>
            <a:ext cx="201635" cy="35469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6" name="Прямоугольник 15">
            <a:hlinkClick r:id="rId10" action="ppaction://hlinksldjump"/>
          </p:cNvPr>
          <p:cNvSpPr/>
          <p:nvPr/>
        </p:nvSpPr>
        <p:spPr>
          <a:xfrm>
            <a:off x="3347864" y="188640"/>
            <a:ext cx="144016" cy="2880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7" name="Прямоугольник 16">
            <a:hlinkClick r:id="rId11" action="ppaction://hlinksldjump"/>
          </p:cNvPr>
          <p:cNvSpPr/>
          <p:nvPr/>
        </p:nvSpPr>
        <p:spPr>
          <a:xfrm>
            <a:off x="3347864" y="476672"/>
            <a:ext cx="172825" cy="4013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20" name="Прямоугольник 19">
            <a:hlinkClick r:id="rId12" action="ppaction://hlinksldjump"/>
          </p:cNvPr>
          <p:cNvSpPr/>
          <p:nvPr/>
        </p:nvSpPr>
        <p:spPr>
          <a:xfrm>
            <a:off x="6372200" y="1772816"/>
            <a:ext cx="432048" cy="4393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23" name="Прямоугольник 22">
            <a:hlinkClick r:id="rId13" action="ppaction://hlinksldjump"/>
          </p:cNvPr>
          <p:cNvSpPr/>
          <p:nvPr/>
        </p:nvSpPr>
        <p:spPr>
          <a:xfrm>
            <a:off x="3995936" y="0"/>
            <a:ext cx="576064" cy="3326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24" name="Прямоугольник 23">
            <a:hlinkClick r:id="rId14" action="ppaction://hlinksldjump"/>
          </p:cNvPr>
          <p:cNvSpPr/>
          <p:nvPr/>
        </p:nvSpPr>
        <p:spPr>
          <a:xfrm>
            <a:off x="4644008" y="2704995"/>
            <a:ext cx="360040" cy="5040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18</a:t>
            </a:r>
            <a:endParaRPr lang="ru-RU" sz="1000" b="1" dirty="0"/>
          </a:p>
        </p:txBody>
      </p:sp>
      <p:sp>
        <p:nvSpPr>
          <p:cNvPr id="25" name="Прямоугольник 24">
            <a:hlinkClick r:id="rId15" action="ppaction://hlinksldjump"/>
          </p:cNvPr>
          <p:cNvSpPr/>
          <p:nvPr/>
        </p:nvSpPr>
        <p:spPr>
          <a:xfrm>
            <a:off x="4644008" y="944724"/>
            <a:ext cx="360040" cy="46805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15</a:t>
            </a:r>
            <a:endParaRPr lang="ru-RU" sz="1050" b="1" dirty="0"/>
          </a:p>
        </p:txBody>
      </p:sp>
      <p:sp>
        <p:nvSpPr>
          <p:cNvPr id="26" name="Прямоугольник 25">
            <a:hlinkClick r:id="rId16" action="ppaction://hlinksldjump"/>
          </p:cNvPr>
          <p:cNvSpPr/>
          <p:nvPr/>
        </p:nvSpPr>
        <p:spPr>
          <a:xfrm>
            <a:off x="3319054" y="3429000"/>
            <a:ext cx="115222" cy="2160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7" name="Прямоугольник 26">
            <a:hlinkClick r:id="rId17" action="ppaction://hlinksldjump"/>
          </p:cNvPr>
          <p:cNvSpPr/>
          <p:nvPr/>
        </p:nvSpPr>
        <p:spPr>
          <a:xfrm>
            <a:off x="3347864" y="1844824"/>
            <a:ext cx="360040" cy="5760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17</a:t>
            </a:r>
            <a:endParaRPr lang="ru-RU" sz="1000" b="1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4283968" y="293975"/>
            <a:ext cx="72008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hlinkClick r:id="rId18" action="ppaction://hlinksldjump"/>
          </p:cNvPr>
          <p:cNvSpPr/>
          <p:nvPr/>
        </p:nvSpPr>
        <p:spPr>
          <a:xfrm>
            <a:off x="3376665" y="1700808"/>
            <a:ext cx="151219" cy="7200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19" action="ppaction://hlinksldjump"/>
          </p:cNvPr>
          <p:cNvSpPr/>
          <p:nvPr/>
        </p:nvSpPr>
        <p:spPr>
          <a:xfrm>
            <a:off x="3374467" y="1412776"/>
            <a:ext cx="115215" cy="2160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2" name="Прямоугольник 31">
            <a:hlinkClick r:id="rId20" action="ppaction://hlinksldjump"/>
          </p:cNvPr>
          <p:cNvSpPr/>
          <p:nvPr/>
        </p:nvSpPr>
        <p:spPr>
          <a:xfrm>
            <a:off x="3347864" y="1232756"/>
            <a:ext cx="180020" cy="1800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5</a:t>
            </a:r>
            <a:endParaRPr lang="ru-RU" sz="1000" b="1" dirty="0"/>
          </a:p>
        </p:txBody>
      </p:sp>
      <p:sp>
        <p:nvSpPr>
          <p:cNvPr id="34" name="Прямоугольник 33">
            <a:hlinkClick r:id="rId21" action="ppaction://hlinksldjump"/>
          </p:cNvPr>
          <p:cNvSpPr/>
          <p:nvPr/>
        </p:nvSpPr>
        <p:spPr>
          <a:xfrm>
            <a:off x="3605808" y="365983"/>
            <a:ext cx="318120" cy="3113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11</a:t>
            </a:r>
            <a:endParaRPr lang="ru-RU" sz="1000" b="1" dirty="0"/>
          </a:p>
        </p:txBody>
      </p:sp>
      <p:sp>
        <p:nvSpPr>
          <p:cNvPr id="35" name="Прямоугольник 34">
            <a:hlinkClick r:id="rId22" action="ppaction://hlinksldjump"/>
          </p:cNvPr>
          <p:cNvSpPr/>
          <p:nvPr/>
        </p:nvSpPr>
        <p:spPr>
          <a:xfrm>
            <a:off x="3995936" y="506318"/>
            <a:ext cx="360040" cy="2430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12</a:t>
            </a:r>
            <a:endParaRPr lang="ru-RU" sz="1000" b="1" dirty="0"/>
          </a:p>
        </p:txBody>
      </p:sp>
      <p:sp>
        <p:nvSpPr>
          <p:cNvPr id="37" name="Прямоугольник 36">
            <a:hlinkClick r:id="rId23" action="ppaction://hlinksldjump"/>
          </p:cNvPr>
          <p:cNvSpPr/>
          <p:nvPr/>
        </p:nvSpPr>
        <p:spPr>
          <a:xfrm>
            <a:off x="4355976" y="677369"/>
            <a:ext cx="468052" cy="2006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14</a:t>
            </a:r>
            <a:endParaRPr lang="ru-RU" sz="1400" b="1" dirty="0"/>
          </a:p>
        </p:txBody>
      </p:sp>
      <p:sp>
        <p:nvSpPr>
          <p:cNvPr id="28" name="Прямоугольник 27">
            <a:hlinkClick r:id="rId24" action="ppaction://hlinksldjump"/>
          </p:cNvPr>
          <p:cNvSpPr/>
          <p:nvPr/>
        </p:nvSpPr>
        <p:spPr>
          <a:xfrm>
            <a:off x="5748346" y="754445"/>
            <a:ext cx="432048" cy="4393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33" name="Прямоугольник 32">
            <a:hlinkClick r:id="rId25" action="ppaction://hlinksldjump"/>
          </p:cNvPr>
          <p:cNvSpPr/>
          <p:nvPr/>
        </p:nvSpPr>
        <p:spPr>
          <a:xfrm>
            <a:off x="5753595" y="1235070"/>
            <a:ext cx="432048" cy="4393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34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Геофизический подъемник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70916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Геофизический подъемник </a:t>
            </a:r>
            <a:r>
              <a:rPr lang="ru-RU" dirty="0"/>
              <a:t>предназначена для проведения спускоподъемных операций при геофизических исследованиях и работах в скважинах (ГИРС), а также при прострелочно-взрывных работах в скважинах (ПВР), (в том числе специальных - </a:t>
            </a:r>
            <a:r>
              <a:rPr lang="ru-RU" dirty="0" err="1"/>
              <a:t>свабирование</a:t>
            </a:r>
            <a:r>
              <a:rPr lang="ru-RU" dirty="0"/>
              <a:t>, </a:t>
            </a:r>
            <a:r>
              <a:rPr lang="ru-RU" dirty="0" err="1"/>
              <a:t>растепление</a:t>
            </a:r>
            <a:r>
              <a:rPr lang="ru-RU" dirty="0"/>
              <a:t>, канатные работы и др.), с применением грузонесущих геофизических бронированных кабелей d=5,6 – 12,3 мм, с рабочей глубиной исследования в скважине от 500 до 7000 м.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72816"/>
            <a:ext cx="1925191" cy="2592288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012160" y="5949280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8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Геофизическое оборудование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506916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Геофизическое оборудование и приборы</a:t>
            </a:r>
            <a:endParaRPr lang="ru-RU" dirty="0"/>
          </a:p>
          <a:p>
            <a:r>
              <a:rPr lang="ru-RU" dirty="0"/>
              <a:t>Являются  отдельной номенклатурой машиностроительной продукции и предоставляемых работ для геофизических исследований скважин. </a:t>
            </a:r>
          </a:p>
          <a:p>
            <a:r>
              <a:rPr lang="ru-RU" dirty="0"/>
              <a:t>Каждые инженерные изыскания на участке (местности) проводятся с определенной целью: определить основные свойства грунтов, их характеристики и выявить наличие опасных процессов техногенного и природного характера. Геофизические исследования скважин представляют собой неотъемлемую часть данных изысканий. Существует ряд необходимых для данных работ приборов и оборудования. Наша организация имеет в наличии все должное геофизическое оборудование и приборы, которые соответствуют  </a:t>
            </a:r>
            <a:r>
              <a:rPr lang="ru-RU" dirty="0" err="1"/>
              <a:t>Госстандартам</a:t>
            </a:r>
            <a:r>
              <a:rPr lang="ru-RU" dirty="0"/>
              <a:t> России, а также проходят плановые поверки и настройки точности. Геофизическое оборудование и приборы делятся на следующие виды: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65" y="1757362"/>
            <a:ext cx="2640330" cy="3343275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012160" y="5949280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6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Буровые трубы и колонны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63711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Обсадные колонны</a:t>
            </a:r>
            <a:r>
              <a:rPr lang="ru-RU" dirty="0"/>
              <a:t> </a:t>
            </a:r>
          </a:p>
          <a:p>
            <a:r>
              <a:rPr lang="ru-RU" dirty="0"/>
              <a:t>Все обсадные колонны по своему назначению разделяются следующим образом.</a:t>
            </a:r>
          </a:p>
          <a:p>
            <a:r>
              <a:rPr lang="ru-RU" dirty="0"/>
              <a:t>Направление — первая колонна труб или одна труба, предназначенная для закрепления приустьевой части скважин от размыва буровым раство­ром и обрушения, а также для обеспечения циркуляции жидкости. Направ­ление, как правило, одно. Однако могут быть случаи крепления скважин двумя направлениями, когда верхняя часть разреза представлена лессовы­ми почвами, насыпным песком или имеет другие специфические особенно­сти. Обычно направление спускают в заблаговременно подготовленную шахту или скважину и бетонируют на всю длину. Иногда направления за­бивают в породу, как сваю.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00808"/>
            <a:ext cx="3293368" cy="2687320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012160" y="5949280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3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Мостки для хранения буровых труб 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2387600"/>
            <a:ext cx="6715125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012160" y="5949280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ffectLst/>
              </a:rPr>
              <a:t>Ловильный</a:t>
            </a:r>
            <a:r>
              <a:rPr lang="ru-RU" dirty="0">
                <a:effectLst/>
              </a:rPr>
              <a:t> инструмент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72787" cy="499715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  </a:t>
            </a:r>
            <a:r>
              <a:rPr lang="ru-RU" dirty="0" err="1"/>
              <a:t>Ловильный</a:t>
            </a:r>
            <a:r>
              <a:rPr lang="ru-RU" dirty="0"/>
              <a:t> инструмент позволяет захватывать и извлекать из скважины насосно-компрессорные трубы, скважинные насосы, забойные двигатели , насосные штанги, сальниковые устьевые штоки, а также извлекать насосно-</a:t>
            </a:r>
            <a:r>
              <a:rPr lang="ru-RU" dirty="0" err="1"/>
              <a:t>комплессорные</a:t>
            </a:r>
            <a:r>
              <a:rPr lang="ru-RU" dirty="0"/>
              <a:t> трубы и насосные штанги при ликвидации аварий. К </a:t>
            </a:r>
            <a:r>
              <a:rPr lang="ru-RU" dirty="0" err="1"/>
              <a:t>ловильному</a:t>
            </a:r>
            <a:r>
              <a:rPr lang="ru-RU" dirty="0"/>
              <a:t> инструменту относятся </a:t>
            </a:r>
            <a:r>
              <a:rPr lang="ru-RU" dirty="0" err="1"/>
              <a:t>труболовки</a:t>
            </a:r>
            <a:r>
              <a:rPr lang="ru-RU" dirty="0"/>
              <a:t>, наружные и внутренние, ловители различного типа, колокола и метчики, магнитные ловители, удочки и </a:t>
            </a:r>
            <a:r>
              <a:rPr lang="ru-RU" dirty="0" err="1"/>
              <a:t>извлекатели</a:t>
            </a:r>
            <a:r>
              <a:rPr lang="ru-RU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87" y="1268760"/>
            <a:ext cx="4014013" cy="2893621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012160" y="5949280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Фонтанная арматура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78112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hlinkClick r:id="rId2"/>
              </a:rPr>
              <a:t>Фонтанная арматура</a:t>
            </a:r>
            <a:r>
              <a:rPr lang="ru-RU" dirty="0"/>
              <a:t> выполняет несколько функций, главные из которых: удержание на весу колонны НКТ, спущенной в скважину, а при двухрядном подъемнике - двух колонн, герметизация </a:t>
            </a:r>
            <a:r>
              <a:rPr lang="ru-RU" dirty="0" err="1"/>
              <a:t>затрубных</a:t>
            </a:r>
            <a:r>
              <a:rPr lang="ru-RU" dirty="0"/>
              <a:t> пространств и их взаимная изоляция, обеспечение возможности регулирования режима работы скважины в заданных пределах, непрерывности ее работы и исследования скважины путем измерения параметров ее работы как внутри самой </a:t>
            </a:r>
            <a:r>
              <a:rPr lang="ru-RU" b="1" dirty="0"/>
              <a:t>скважины</a:t>
            </a:r>
            <a:r>
              <a:rPr lang="ru-RU" dirty="0"/>
              <a:t>, так и на поверхности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799"/>
            <a:ext cx="3890078" cy="3471495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6012160" y="5949280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7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>
                <a:effectLst/>
              </a:rPr>
              <a:t>Вход в лабораторию буровых растворов 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012160" y="5949280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1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 Буровая вышка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556792"/>
            <a:ext cx="5698976" cy="475256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b="1" dirty="0"/>
              <a:t>Буровая вышка</a:t>
            </a:r>
            <a:r>
              <a:rPr lang="ru-RU" dirty="0"/>
              <a:t> предназначена для подъема и спуска бурильной колонны, установки обсадных труб в скважину, удержания бурильной колонны на весу во время бурения, а также для размещения в ней талевой системы, бурильных труб (свечей) и другого оборудования. Применяются металлические вышки башенного и мачтового (в основном А-образного) типов.</a:t>
            </a:r>
          </a:p>
          <a:p>
            <a:r>
              <a:rPr lang="ru-RU" dirty="0"/>
              <a:t>Вышки различны по грузоподъемности и высоте. Практикой установлено, что целесообразно применять вышки высотой до 28 м при бурении скважин до глубины 1200–1300 м; 41–42 м – глубиной 1300–3500м; 53м и более – глубиной свыше 3500 м.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2737" r="4915" b="5440"/>
          <a:stretch/>
        </p:blipFill>
        <p:spPr bwMode="auto">
          <a:xfrm>
            <a:off x="44941" y="947370"/>
            <a:ext cx="2942883" cy="59064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372200" y="6093296"/>
            <a:ext cx="2664296" cy="64807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6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Ротор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5148064" cy="496855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latin typeface="Century Gothic" pitchFamily="34" charset="0"/>
              </a:rPr>
              <a:t>Ротор</a:t>
            </a:r>
            <a:r>
              <a:rPr lang="ru-RU" dirty="0">
                <a:latin typeface="Century Gothic" pitchFamily="34" charset="0"/>
              </a:rPr>
              <a:t> служит для передачи вращения колонне бурильных труб, для поддержания на весу бурильной колонны во время </a:t>
            </a:r>
            <a:r>
              <a:rPr lang="ru-RU" dirty="0" err="1">
                <a:latin typeface="Century Gothic" pitchFamily="34" charset="0"/>
              </a:rPr>
              <a:t>спуско</a:t>
            </a:r>
            <a:r>
              <a:rPr lang="ru-RU" dirty="0">
                <a:latin typeface="Century Gothic" pitchFamily="34" charset="0"/>
              </a:rPr>
              <a:t>-подъемных работ и поддержания на весу обсадной колонны при спуске ее в скважину. При турбинном бурении и бурении с электробуром ротор воспринимает реактивный момент, возникающий при работе двигателя в скважине, а также используется для периодического проворачивания бурильной колонны при </a:t>
            </a:r>
            <a:r>
              <a:rPr lang="ru-RU" dirty="0" err="1">
                <a:latin typeface="Century Gothic" pitchFamily="34" charset="0"/>
              </a:rPr>
              <a:t>спуско</a:t>
            </a:r>
            <a:r>
              <a:rPr lang="ru-RU" dirty="0">
                <a:latin typeface="Century Gothic" pitchFamily="34" charset="0"/>
              </a:rPr>
              <a:t>-подъемных операциях.</a:t>
            </a:r>
          </a:p>
          <a:p>
            <a:r>
              <a:rPr lang="ru-RU" dirty="0">
                <a:latin typeface="Century Gothic" pitchFamily="34" charset="0"/>
              </a:rPr>
              <a:t> </a:t>
            </a:r>
          </a:p>
          <a:p>
            <a:r>
              <a:rPr lang="ru-RU" dirty="0">
                <a:latin typeface="Century Gothic" pitchFamily="34" charset="0"/>
              </a:rPr>
              <a:t>Ротор состоит из трех основных узлов: станины, вращающегося стола ротора и приводного вала. Ротор имеет неподвижный корпус, в котором на подшипниках установлен стол ротора. Стол вращается карданным валом через коническую передачу, помещенную в корпусе. Стол ротора, а следовательно, и ведущая труба обычно имеет две скорости вращения. Ведущая труба укрепляется в столе при помощи вкладышей. Ротор снабжен пневматическим клиновым захватом для осуществления </a:t>
            </a:r>
            <a:r>
              <a:rPr lang="ru-RU" dirty="0" err="1">
                <a:latin typeface="Century Gothic" pitchFamily="34" charset="0"/>
              </a:rPr>
              <a:t>спуско</a:t>
            </a:r>
            <a:r>
              <a:rPr lang="ru-RU" dirty="0">
                <a:latin typeface="Century Gothic" pitchFamily="34" charset="0"/>
              </a:rPr>
              <a:t>-подъемных работ.</a:t>
            </a:r>
          </a:p>
          <a:p>
            <a:endParaRPr lang="ru-RU" dirty="0"/>
          </a:p>
        </p:txBody>
      </p:sp>
      <p:pic>
        <p:nvPicPr>
          <p:cNvPr id="7" name="Рисунок 6" descr="http://burenie-pro.ru/uploads/posts/2012-05/1338229209_uralmash-rotor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60" y="4100023"/>
            <a:ext cx="3888432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6508785" y="282677"/>
            <a:ext cx="2459276" cy="9361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64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Вертлюг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853136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3800" b="1" dirty="0"/>
              <a:t>Вертлюг применяют для соединения талевой системы с бурильной колонной. Вертлюг воспринимает вес колонны бурильных труб без ограничения ее вращательного движения и обеспечивает подачу промывочной жидкости во вращающиеся бурильные трубы</a:t>
            </a:r>
            <a:endParaRPr lang="ru-RU" sz="3800" b="1" dirty="0" smtClean="0"/>
          </a:p>
          <a:p>
            <a:pPr algn="just"/>
            <a:r>
              <a:rPr lang="ru-RU" sz="3800" b="1" dirty="0" smtClean="0"/>
              <a:t>Все </a:t>
            </a:r>
            <a:r>
              <a:rPr lang="ru-RU" sz="3800" b="1" dirty="0"/>
              <a:t>вертлюги имеют принципиально общую конструкцию. Вертлюг состоит из двух узлов – системы вращающихся и неподвижных деталей. Неподвижную часть вертлюга подвешивают к подъемному крюку, а к вращающейся части подвешивают бурильную колонну.</a:t>
            </a:r>
          </a:p>
          <a:p>
            <a:pPr algn="just"/>
            <a:r>
              <a:rPr lang="ru-RU" sz="3800" b="1" dirty="0"/>
              <a:t>Вертлюги изготавливаются грузоподъемностью 50, 75, 130, 160 и 300т; диаметр проходного отверстия в стволе вертлюга в разных конструкциях изменяется от 75 до 100 мм.</a:t>
            </a:r>
          </a:p>
          <a:p>
            <a:pPr algn="just"/>
            <a:r>
              <a:rPr lang="ru-RU" sz="3800" b="1" dirty="0"/>
              <a:t>Вертлюг применяют для соединения талевой системы с бурильной колонной. Вертлюг воспринимает вес колонны бурильных труб без ограничения ее вращательного движения и обеспечивает подачу промывочной жидкости во вращающиеся бурильные трубы.</a:t>
            </a:r>
          </a:p>
          <a:p>
            <a:endParaRPr lang="ru-RU" dirty="0"/>
          </a:p>
        </p:txBody>
      </p:sp>
      <p:pic>
        <p:nvPicPr>
          <p:cNvPr id="4" name="Рисунок 3" descr="http://burenie-pro.ru/uploads/posts/2012-05/1338229313_sl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336799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012160" y="5949280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8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Верхний привод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4402832" cy="468056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Верхний привод  </a:t>
            </a:r>
            <a:r>
              <a:rPr lang="ru-RU" dirty="0"/>
              <a:t>представляет собой подвижный </a:t>
            </a:r>
            <a:r>
              <a:rPr lang="ru-RU" dirty="0" err="1"/>
              <a:t>вращатель</a:t>
            </a:r>
            <a:r>
              <a:rPr lang="ru-RU" dirty="0"/>
              <a:t>, совмещающий в себе функции вертлюга и ротора, оснащенный комплексом средств механизации для работы с бурильными трубами при выполнении </a:t>
            </a:r>
            <a:r>
              <a:rPr lang="ru-RU" dirty="0" err="1"/>
              <a:t>спуско</a:t>
            </a:r>
            <a:r>
              <a:rPr lang="ru-RU" dirty="0"/>
              <a:t>-подъемных операций. Его назначение - быстрая и безаварийная проводка вертикальных, наклонно-направленных и горизонтальных скважин. Особенно эффективны наши СВП при наклонно - направленном и горизонтальном бурении.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96752"/>
            <a:ext cx="3147070" cy="4608512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012160" y="5949280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2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Привод </a:t>
            </a:r>
            <a:r>
              <a:rPr lang="ru-RU" dirty="0"/>
              <a:t>буровых установок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70916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/>
              <a:t>Буровые </a:t>
            </a:r>
            <a:r>
              <a:rPr lang="ru-RU" dirty="0"/>
              <a:t>установки имеют главный привод для лебедки, насоса и ротора, и дополнительный – для привода вспомогательных механизмов. Для главного привода наиболее широко применяют дизельные двигатели на жидком и газообразном топливе. Дизельный привод обладает жесткой характеристикой, поэтому в современных буровых установках стремятся использовать гидродинамические передачи (турботрансформаторы).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привода установок эксплуатационного и глубокого разведочного бурения применяют быстроходные транспортные дизели типов В2-300А(1Д-12Б), В2-400А, В2-450 и М-601. Обычно дизель устанавливается на одной раме с трансмиссией турботрансформатора или коробкой передач, образуя силовой агрегат. Трансмиссии оборудуются редуктором, одним или двумя клиноременными шкивами, шинно-пневматическими муфтами, а иногда и реверсивным устройством. С помощью трансмиссий и клиноременных передач несколько силовых агрегатов могут компоноваться в единый групповой привод, суммирующий мощность двух, трех или пяти дизелей. </a:t>
            </a:r>
          </a:p>
          <a:p>
            <a:pPr algn="just"/>
            <a:r>
              <a:rPr lang="ru-RU" dirty="0"/>
              <a:t>В практике глубокого бурения широкое распространение получил также электропривод от промышленных сетей переменного тока, отличающийся простотой в монтаже и эксплуатации, высокой надежностью и экономичностью. На некоторых буровых установках применяют также дизель-электрический привод на переменном и постоянном токе. Возможно также оснащение буровой установки газотурбинным приводом, работающим на низкосортном топливе или попутном газе, позволяющим значительно уменьшить вес силовой установки и </a:t>
            </a:r>
            <a:r>
              <a:rPr lang="ru-RU" dirty="0" smtClean="0"/>
              <a:t>упростить её эксплуатацию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http://burenie-pro.ru/uploads/posts/2012-05/1338229607_1286768425_28110604_1-2-2-450-2-500-6-12-36-16-16-112-wola-12867684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48879"/>
            <a:ext cx="2845693" cy="23460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6012160" y="5949280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5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Талевая система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5410944" cy="470916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Талевая (</a:t>
            </a:r>
            <a:r>
              <a:rPr lang="ru-RU" b="1" dirty="0" err="1"/>
              <a:t>полиспатная</a:t>
            </a:r>
            <a:r>
              <a:rPr lang="ru-RU" b="1" dirty="0"/>
              <a:t>) система</a:t>
            </a:r>
            <a:r>
              <a:rPr lang="ru-RU" dirty="0"/>
              <a:t> буровых установок предназначена для преобразования вращательного движения барабана лебедки в поступательное (вертикальное) перемещение крюка и уменьшения нагрузки на ветви каната</a:t>
            </a:r>
            <a:r>
              <a:rPr lang="ru-RU" dirty="0" smtClean="0"/>
              <a:t>.</a:t>
            </a:r>
          </a:p>
          <a:p>
            <a:r>
              <a:rPr lang="ru-RU" dirty="0"/>
              <a:t>Талевая система состоит из кронблока, устанавливаемого на верхней раме вышки, стального талевого каната и подвижного талевого блока с подъемным крюком. В зависимости от условий работы и типа установки применяют талевую оснастку 3×4, или 4×5, или 5×6, или 6×7 (талевый блок имеет на один ролик меньше, чем кронблок).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burenie-pro.ru/uploads/posts/2012-05/1338228727_utbk_c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17644"/>
            <a:ext cx="3600400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012160" y="5949280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0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Кронблок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39825"/>
            <a:ext cx="5410944" cy="446453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Кронблок</a:t>
            </a:r>
            <a:r>
              <a:rPr lang="ru-RU" dirty="0"/>
              <a:t> (неподвижный блок полиспаста) – неподвижная часть талевой системы – представляет собой раму, на которой смонтированы оси и опоры со шкивами: на оси кронблока посажены 5 канатных роликов. Иногда рама выполняется за одно целое с верхней частью вышки.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burenie-pro.ru/uploads/posts/2012-05/thumbs/1338228809_krukoblok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3166755" cy="23938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6012160" y="5949280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схеме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347</TotalTime>
  <Words>560</Words>
  <Application>Microsoft Office PowerPoint</Application>
  <PresentationFormat>Экран (4:3)</PresentationFormat>
  <Paragraphs>121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Презентация PowerPoint</vt:lpstr>
      <vt:lpstr>Презентация PowerPoint</vt:lpstr>
      <vt:lpstr>1 Буровая вышка </vt:lpstr>
      <vt:lpstr>Ротор</vt:lpstr>
      <vt:lpstr>Вертлюг</vt:lpstr>
      <vt:lpstr>Верхний привод</vt:lpstr>
      <vt:lpstr>Привод буровых установок</vt:lpstr>
      <vt:lpstr>Талевая система </vt:lpstr>
      <vt:lpstr>Кронблок</vt:lpstr>
      <vt:lpstr>Талевый блок</vt:lpstr>
      <vt:lpstr>Талевые канаты</vt:lpstr>
      <vt:lpstr>Буровая лебедка </vt:lpstr>
      <vt:lpstr>Штропы</vt:lpstr>
      <vt:lpstr>Емкости буровые</vt:lpstr>
      <vt:lpstr>Буровые насосы</vt:lpstr>
      <vt:lpstr>Буровой шланг</vt:lpstr>
      <vt:lpstr>Оборудование для приготовления бурового раствора</vt:lpstr>
      <vt:lpstr>Оборудования для очистки бурового раствора </vt:lpstr>
      <vt:lpstr>Станция ГТИ </vt:lpstr>
      <vt:lpstr>Геофизический подъемник</vt:lpstr>
      <vt:lpstr>Геофизическое оборудование</vt:lpstr>
      <vt:lpstr>Буровые трубы и колонны</vt:lpstr>
      <vt:lpstr>Мостки для хранения буровых труб  </vt:lpstr>
      <vt:lpstr>Ловильный инструмент</vt:lpstr>
      <vt:lpstr>Фонтанная арматура </vt:lpstr>
      <vt:lpstr>Вход в лабораторию буровых растворов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NUB</cp:lastModifiedBy>
  <cp:revision>11</cp:revision>
  <dcterms:created xsi:type="dcterms:W3CDTF">2013-12-11T14:07:56Z</dcterms:created>
  <dcterms:modified xsi:type="dcterms:W3CDTF">2014-12-11T00:18:57Z</dcterms:modified>
</cp:coreProperties>
</file>